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307" r:id="rId3"/>
    <p:sldId id="308" r:id="rId4"/>
    <p:sldId id="309" r:id="rId5"/>
    <p:sldId id="312" r:id="rId6"/>
    <p:sldId id="310" r:id="rId7"/>
    <p:sldId id="311" r:id="rId8"/>
    <p:sldId id="261" r:id="rId9"/>
    <p:sldId id="288" r:id="rId10"/>
    <p:sldId id="286" r:id="rId11"/>
    <p:sldId id="287" r:id="rId12"/>
    <p:sldId id="293" r:id="rId13"/>
    <p:sldId id="290" r:id="rId14"/>
    <p:sldId id="289" r:id="rId15"/>
    <p:sldId id="291" r:id="rId16"/>
    <p:sldId id="292" r:id="rId17"/>
    <p:sldId id="294" r:id="rId18"/>
    <p:sldId id="296" r:id="rId19"/>
    <p:sldId id="297" r:id="rId20"/>
    <p:sldId id="298" r:id="rId21"/>
    <p:sldId id="299" r:id="rId22"/>
    <p:sldId id="300" r:id="rId23"/>
    <p:sldId id="301" r:id="rId24"/>
    <p:sldId id="280" r:id="rId25"/>
    <p:sldId id="303" r:id="rId26"/>
    <p:sldId id="305" r:id="rId27"/>
    <p:sldId id="304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70" autoAdjust="0"/>
    <p:restoredTop sz="94301" autoAdjust="0"/>
  </p:normalViewPr>
  <p:slideViewPr>
    <p:cSldViewPr snapToGrid="0" snapToObjects="1">
      <p:cViewPr varScale="1">
        <p:scale>
          <a:sx n="99" d="100"/>
          <a:sy n="99" d="100"/>
        </p:scale>
        <p:origin x="-1112" y="-1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C10CB-A728-6A42-9366-294C1E82FE49}" type="datetimeFigureOut">
              <a:rPr lang="en-US" smtClean="0"/>
              <a:t>1/6/19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107885-3A07-F940-9F7A-9E5EC0C5C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47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07885-3A07-F940-9F7A-9E5EC0C5C2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1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Early asynchronous</a:t>
            </a:r>
            <a:r>
              <a:rPr lang="en-US" baseline="0" dirty="0" smtClean="0"/>
              <a:t> consensus protocols done here long before </a:t>
            </a:r>
            <a:r>
              <a:rPr lang="en-US" baseline="0" dirty="0" err="1" smtClean="0"/>
              <a:t>Paxos</a:t>
            </a:r>
            <a:r>
              <a:rPr lang="en-US" baseline="0" dirty="0" smtClean="0"/>
              <a:t>.  Famous lower bounds derived and proven here.</a:t>
            </a:r>
          </a:p>
          <a:p>
            <a:r>
              <a:rPr lang="en-US" baseline="0" dirty="0" smtClean="0"/>
              <a:t>First formal characterization of safety and </a:t>
            </a:r>
            <a:r>
              <a:rPr lang="en-US" baseline="0" dirty="0" err="1" smtClean="0"/>
              <a:t>liveness</a:t>
            </a:r>
            <a:r>
              <a:rPr lang="en-US" baseline="0" dirty="0" smtClean="0"/>
              <a:t> properties.  The notion of “fail-stop” failures originates 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07885-3A07-F940-9F7A-9E5EC0C5C2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754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07885-3A07-F940-9F7A-9E5EC0C5C2E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839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231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35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036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61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908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73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65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94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66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419" y="1978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21835-5E79-2543-964C-E8093227E433}" type="datetimeFigureOut">
              <a:rPr lang="en-US" smtClean="0"/>
              <a:t>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20073" y="0"/>
            <a:ext cx="92013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801155"/>
            <a:ext cx="6858000" cy="2850752"/>
          </a:xfrm>
        </p:spPr>
        <p:txBody>
          <a:bodyPr>
            <a:normAutofit/>
          </a:bodyPr>
          <a:lstStyle/>
          <a:p>
            <a:r>
              <a:rPr lang="en-US" b="1" dirty="0" smtClean="0"/>
              <a:t>Computer </a:t>
            </a:r>
            <a:r>
              <a:rPr lang="en-US" b="1" dirty="0" smtClean="0"/>
              <a:t>Science:</a:t>
            </a:r>
            <a:br>
              <a:rPr lang="en-US" b="1" dirty="0" smtClean="0"/>
            </a:br>
            <a:r>
              <a:rPr lang="en-US" b="1" dirty="0" smtClean="0"/>
              <a:t>What, and Why?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Ithaca</a:t>
            </a:r>
            <a:endParaRPr lang="en-US" dirty="0"/>
          </a:p>
        </p:txBody>
      </p:sp>
      <p:pic>
        <p:nvPicPr>
          <p:cNvPr id="4" name="Picture 3" descr="Screenshot 2017-10-23 01.59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296" y="761536"/>
            <a:ext cx="4031934" cy="2309500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 rot="19097420">
            <a:off x="7445700" y="783296"/>
            <a:ext cx="978408" cy="484632"/>
          </a:xfrm>
          <a:prstGeom prst="left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83143" y="1345352"/>
            <a:ext cx="328808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“Centrally Isolated”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4 hours from New York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4 hours from Toronto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3 hours from </a:t>
            </a:r>
            <a:r>
              <a:rPr lang="en-US" dirty="0" err="1" smtClean="0"/>
              <a:t>NIagara</a:t>
            </a:r>
            <a:r>
              <a:rPr lang="en-US" dirty="0" smtClean="0"/>
              <a:t> Falls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4 hours from Philadelphia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6 hours from Washington D.C.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6 hours from Boston</a:t>
            </a:r>
            <a:endParaRPr lang="en-US" dirty="0"/>
          </a:p>
        </p:txBody>
      </p:sp>
      <p:pic>
        <p:nvPicPr>
          <p:cNvPr id="7" name="Picture 6" descr="ithaca-ny-united-stat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20" y="3831927"/>
            <a:ext cx="3684899" cy="2763674"/>
          </a:xfrm>
          <a:prstGeom prst="rect">
            <a:avLst/>
          </a:prstGeom>
        </p:spPr>
      </p:pic>
      <p:pic>
        <p:nvPicPr>
          <p:cNvPr id="8" name="Picture 7" descr="ithaca-experience-web_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373" y="3330196"/>
            <a:ext cx="4863750" cy="330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37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Ithaca Winter</a:t>
            </a:r>
            <a:endParaRPr lang="en-US" dirty="0"/>
          </a:p>
        </p:txBody>
      </p:sp>
      <p:pic>
        <p:nvPicPr>
          <p:cNvPr id="4" name="Picture 3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663" y="266364"/>
            <a:ext cx="3289300" cy="2463800"/>
          </a:xfrm>
          <a:prstGeom prst="rect">
            <a:avLst/>
          </a:prstGeom>
        </p:spPr>
      </p:pic>
      <p:pic>
        <p:nvPicPr>
          <p:cNvPr id="5" name="Picture 4" descr="11002653_10153167091825229_4223356849603637789_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182" y="3222607"/>
            <a:ext cx="4175781" cy="31318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4419" y="1160504"/>
            <a:ext cx="431400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 smtClean="0"/>
              <a:t>Long and cold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Good for studying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Fun too!</a:t>
            </a:r>
          </a:p>
          <a:p>
            <a:pPr marL="742950" lvl="1" indent="-285750">
              <a:buFont typeface="Arial"/>
              <a:buChar char="•"/>
            </a:pPr>
            <a:r>
              <a:rPr lang="en-US" sz="3200" dirty="0"/>
              <a:t>G</a:t>
            </a:r>
            <a:r>
              <a:rPr lang="en-US" sz="3200" dirty="0" smtClean="0"/>
              <a:t>ood for socializing!</a:t>
            </a:r>
          </a:p>
        </p:txBody>
      </p:sp>
      <p:pic>
        <p:nvPicPr>
          <p:cNvPr id="7" name="Picture 6" descr="ho-plaza-february-26-201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19" y="3429000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74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419" y="19789"/>
            <a:ext cx="8336092" cy="1325563"/>
          </a:xfrm>
        </p:spPr>
        <p:txBody>
          <a:bodyPr/>
          <a:lstStyle/>
          <a:p>
            <a:r>
              <a:rPr lang="en-US" dirty="0" smtClean="0"/>
              <a:t>Cornell Activities, Clubs, and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414472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sailing</a:t>
            </a:r>
            <a:endParaRPr lang="en-US" dirty="0"/>
          </a:p>
          <a:p>
            <a:r>
              <a:rPr lang="en-US" dirty="0" smtClean="0"/>
              <a:t>windsurfing</a:t>
            </a:r>
          </a:p>
          <a:p>
            <a:r>
              <a:rPr lang="en-US" dirty="0" smtClean="0"/>
              <a:t>canoeing</a:t>
            </a:r>
          </a:p>
          <a:p>
            <a:r>
              <a:rPr lang="en-US" dirty="0" smtClean="0"/>
              <a:t>kayaking</a:t>
            </a:r>
          </a:p>
          <a:p>
            <a:r>
              <a:rPr lang="en-US" dirty="0" smtClean="0"/>
              <a:t>scuba diving</a:t>
            </a:r>
          </a:p>
          <a:p>
            <a:r>
              <a:rPr lang="en-US" dirty="0" smtClean="0"/>
              <a:t>downhill skiing</a:t>
            </a:r>
          </a:p>
          <a:p>
            <a:r>
              <a:rPr lang="en-US" dirty="0"/>
              <a:t>cross-country </a:t>
            </a:r>
            <a:r>
              <a:rPr lang="en-US" dirty="0" smtClean="0"/>
              <a:t>skiing</a:t>
            </a:r>
          </a:p>
          <a:p>
            <a:r>
              <a:rPr lang="en-US" dirty="0" smtClean="0"/>
              <a:t>music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82781" y="1825625"/>
            <a:ext cx="34144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ice skating</a:t>
            </a:r>
          </a:p>
          <a:p>
            <a:r>
              <a:rPr lang="en-US" dirty="0" smtClean="0"/>
              <a:t>rock climbing</a:t>
            </a:r>
          </a:p>
          <a:p>
            <a:r>
              <a:rPr lang="en-US" dirty="0" smtClean="0"/>
              <a:t>hiking</a:t>
            </a:r>
          </a:p>
          <a:p>
            <a:r>
              <a:rPr lang="en-US" dirty="0" smtClean="0"/>
              <a:t>camping</a:t>
            </a:r>
          </a:p>
          <a:p>
            <a:r>
              <a:rPr lang="en-US" dirty="0" smtClean="0"/>
              <a:t>caving</a:t>
            </a:r>
          </a:p>
          <a:p>
            <a:r>
              <a:rPr lang="en-US" dirty="0" smtClean="0"/>
              <a:t>dancing</a:t>
            </a:r>
          </a:p>
          <a:p>
            <a:r>
              <a:rPr lang="en-US" dirty="0" smtClean="0"/>
              <a:t>wine-tasting</a:t>
            </a:r>
            <a:endParaRPr lang="en-US" dirty="0"/>
          </a:p>
          <a:p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197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CornellTech</a:t>
            </a:r>
            <a:r>
              <a:rPr lang="en-US" dirty="0" smtClean="0"/>
              <a:t> in NYC</a:t>
            </a:r>
            <a:endParaRPr lang="en-US" dirty="0"/>
          </a:p>
        </p:txBody>
      </p:sp>
      <p:pic>
        <p:nvPicPr>
          <p:cNvPr id="3" name="Picture 2" descr="Unknow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04" y="1345352"/>
            <a:ext cx="4152395" cy="2763230"/>
          </a:xfrm>
          <a:prstGeom prst="rect">
            <a:avLst/>
          </a:prstGeom>
        </p:spPr>
      </p:pic>
      <p:pic>
        <p:nvPicPr>
          <p:cNvPr id="9" name="Picture 8" descr="cornell-tech-campu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524" y="3148783"/>
            <a:ext cx="4700136" cy="35222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50233" y="984805"/>
            <a:ext cx="30863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/>
              <a:t>Silicon Alley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Emphasis on</a:t>
            </a:r>
          </a:p>
          <a:p>
            <a:pPr lvl="1"/>
            <a:r>
              <a:rPr lang="en-US" sz="2800" dirty="0" err="1" smtClean="0"/>
              <a:t>entrepeneurship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43504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419" y="19789"/>
            <a:ext cx="8387926" cy="1325563"/>
          </a:xfrm>
        </p:spPr>
        <p:txBody>
          <a:bodyPr/>
          <a:lstStyle/>
          <a:p>
            <a:r>
              <a:rPr lang="en-US" dirty="0" smtClean="0"/>
              <a:t>More on Cornell Computer 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88718"/>
            <a:ext cx="78867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Consistently ranked among top 6 in the U.S.</a:t>
            </a:r>
          </a:p>
          <a:p>
            <a:r>
              <a:rPr lang="en-US" dirty="0" smtClean="0"/>
              <a:t>World</a:t>
            </a:r>
            <a:r>
              <a:rPr lang="en-US" dirty="0"/>
              <a:t>-class research covering all of </a:t>
            </a:r>
            <a:r>
              <a:rPr lang="en-US" dirty="0" smtClean="0"/>
              <a:t>C.S.</a:t>
            </a:r>
          </a:p>
          <a:p>
            <a:r>
              <a:rPr lang="en-US" dirty="0" smtClean="0"/>
              <a:t>About 70 excellent faculty in C.S. “field”</a:t>
            </a:r>
          </a:p>
          <a:p>
            <a:r>
              <a:rPr lang="en-US" dirty="0" smtClean="0"/>
              <a:t>About 150 Ph.D. students in C.S. department</a:t>
            </a:r>
          </a:p>
          <a:p>
            <a:r>
              <a:rPr lang="en-US" dirty="0" smtClean="0"/>
              <a:t>Field includes:</a:t>
            </a:r>
          </a:p>
          <a:p>
            <a:pPr lvl="1"/>
            <a:r>
              <a:rPr lang="en-US" dirty="0" smtClean="0"/>
              <a:t>Electrical and Computer Engineering</a:t>
            </a:r>
          </a:p>
          <a:p>
            <a:pPr lvl="1"/>
            <a:r>
              <a:rPr lang="en-US" dirty="0" smtClean="0"/>
              <a:t>Information Science</a:t>
            </a:r>
            <a:endParaRPr lang="en-US" dirty="0"/>
          </a:p>
          <a:p>
            <a:pPr lvl="1"/>
            <a:r>
              <a:rPr lang="en-US" dirty="0" smtClean="0"/>
              <a:t>Applied Math</a:t>
            </a:r>
            <a:endParaRPr lang="en-US" dirty="0"/>
          </a:p>
          <a:p>
            <a:pPr lvl="1"/>
            <a:r>
              <a:rPr lang="en-US" dirty="0" smtClean="0"/>
              <a:t>Mathematics,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perations </a:t>
            </a:r>
            <a:r>
              <a:rPr lang="en-US" dirty="0"/>
              <a:t>Research and Industrial </a:t>
            </a:r>
            <a:r>
              <a:rPr lang="en-US" dirty="0" smtClean="0"/>
              <a:t>Engineering</a:t>
            </a:r>
            <a:endParaRPr lang="en-US" dirty="0"/>
          </a:p>
          <a:p>
            <a:pPr lvl="1"/>
            <a:r>
              <a:rPr lang="en-US" dirty="0" smtClean="0"/>
              <a:t>Mechanical </a:t>
            </a:r>
            <a:r>
              <a:rPr lang="en-US" dirty="0"/>
              <a:t>and Aerospace </a:t>
            </a:r>
            <a:r>
              <a:rPr lang="en-US" dirty="0" smtClean="0"/>
              <a:t>Engineering</a:t>
            </a:r>
            <a:endParaRPr lang="en-US" dirty="0"/>
          </a:p>
          <a:p>
            <a:pPr lvl="1"/>
            <a:r>
              <a:rPr lang="en-US" dirty="0" smtClean="0"/>
              <a:t>Computational Biology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08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Cornell C.S. areas of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420" y="1345352"/>
            <a:ext cx="4267052" cy="5075536"/>
          </a:xfrm>
        </p:spPr>
        <p:txBody>
          <a:bodyPr>
            <a:normAutofit/>
          </a:bodyPr>
          <a:lstStyle/>
          <a:p>
            <a:r>
              <a:rPr lang="en-US" dirty="0" smtClean="0"/>
              <a:t>theory</a:t>
            </a:r>
          </a:p>
          <a:p>
            <a:r>
              <a:rPr lang="en-US" dirty="0" smtClean="0"/>
              <a:t>programming languages</a:t>
            </a:r>
          </a:p>
          <a:p>
            <a:r>
              <a:rPr lang="en-US" dirty="0" smtClean="0"/>
              <a:t>scientific computing</a:t>
            </a:r>
          </a:p>
          <a:p>
            <a:r>
              <a:rPr lang="en-US" dirty="0" smtClean="0"/>
              <a:t>artificial intelligence</a:t>
            </a:r>
          </a:p>
          <a:p>
            <a:r>
              <a:rPr lang="en-US" dirty="0" smtClean="0"/>
              <a:t>machine learning</a:t>
            </a:r>
            <a:endParaRPr lang="en-US" dirty="0"/>
          </a:p>
          <a:p>
            <a:r>
              <a:rPr lang="en-US" dirty="0" smtClean="0"/>
              <a:t>computer graphics</a:t>
            </a:r>
            <a:endParaRPr lang="en-US" dirty="0"/>
          </a:p>
          <a:p>
            <a:r>
              <a:rPr lang="en-US" dirty="0" smtClean="0"/>
              <a:t>systems and networking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44843" y="1345352"/>
            <a:ext cx="4496677" cy="5075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distributed systems</a:t>
            </a:r>
          </a:p>
          <a:p>
            <a:r>
              <a:rPr lang="en-US" dirty="0" smtClean="0"/>
              <a:t>security</a:t>
            </a:r>
          </a:p>
          <a:p>
            <a:r>
              <a:rPr lang="en-US" dirty="0" smtClean="0"/>
              <a:t>databases</a:t>
            </a:r>
          </a:p>
          <a:p>
            <a:r>
              <a:rPr lang="en-US" dirty="0" smtClean="0"/>
              <a:t>robotics</a:t>
            </a:r>
          </a:p>
          <a:p>
            <a:r>
              <a:rPr lang="en-US" dirty="0" smtClean="0"/>
              <a:t>natural language processing</a:t>
            </a:r>
          </a:p>
          <a:p>
            <a:r>
              <a:rPr lang="en-US" dirty="0" smtClean="0"/>
              <a:t>human computer interfaces</a:t>
            </a:r>
          </a:p>
          <a:p>
            <a:r>
              <a:rPr lang="en-US" dirty="0" smtClean="0"/>
              <a:t>and much much more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333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Faculty and Students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Student-to-faculty ratio is about 3:1</a:t>
            </a:r>
          </a:p>
          <a:p>
            <a:r>
              <a:rPr lang="en-US" dirty="0" smtClean="0"/>
              <a:t>Faculty and student offices interspersed</a:t>
            </a:r>
          </a:p>
          <a:p>
            <a:r>
              <a:rPr lang="en-US" dirty="0" smtClean="0"/>
              <a:t>“Central Isolation” is great</a:t>
            </a:r>
          </a:p>
          <a:p>
            <a:pPr lvl="1"/>
            <a:r>
              <a:rPr lang="en-US" dirty="0" smtClean="0"/>
              <a:t>faculty has lots of time for students!</a:t>
            </a:r>
          </a:p>
          <a:p>
            <a:r>
              <a:rPr lang="en-US" dirty="0" smtClean="0"/>
              <a:t>Faculty and students socialize, play sports, play music, picnics, holiday parties,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Friday “TGIF” social hour</a:t>
            </a:r>
          </a:p>
          <a:p>
            <a:r>
              <a:rPr lang="en-US" dirty="0" smtClean="0"/>
              <a:t>Brown Bag Lunch</a:t>
            </a:r>
          </a:p>
          <a:p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67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Each year about 30-40 new students join</a:t>
            </a:r>
          </a:p>
          <a:p>
            <a:r>
              <a:rPr lang="en-US" b="1" dirty="0"/>
              <a:t>Year 1</a:t>
            </a:r>
            <a:r>
              <a:rPr lang="en-US" dirty="0"/>
              <a:t>: students become familiar with the faculty members and their areas of research by taking graduate courses, attending research seminars, and participating in research </a:t>
            </a:r>
            <a:r>
              <a:rPr lang="en-US" dirty="0" smtClean="0"/>
              <a:t>projects</a:t>
            </a:r>
          </a:p>
          <a:p>
            <a:r>
              <a:rPr lang="en-US" b="1" dirty="0" smtClean="0"/>
              <a:t>Year 2</a:t>
            </a:r>
            <a:r>
              <a:rPr lang="en-US" dirty="0" smtClean="0"/>
              <a:t>: </a:t>
            </a:r>
            <a:r>
              <a:rPr lang="en-US" dirty="0"/>
              <a:t>each student selects a specific </a:t>
            </a:r>
            <a:r>
              <a:rPr lang="en-US" dirty="0" smtClean="0"/>
              <a:t>area, finds an advisor, and </a:t>
            </a:r>
            <a:r>
              <a:rPr lang="en-US" dirty="0"/>
              <a:t>forms a committee based on the student's research </a:t>
            </a:r>
            <a:r>
              <a:rPr lang="en-US" dirty="0" smtClean="0"/>
              <a:t>interests</a:t>
            </a:r>
          </a:p>
          <a:p>
            <a:r>
              <a:rPr lang="en-US" b="1" dirty="0" smtClean="0"/>
              <a:t>Year 3</a:t>
            </a:r>
            <a:r>
              <a:rPr lang="en-US" dirty="0" smtClean="0"/>
              <a:t>: thesis proposal exam</a:t>
            </a:r>
          </a:p>
          <a:p>
            <a:r>
              <a:rPr lang="en-US" b="1" dirty="0" smtClean="0"/>
              <a:t>Year </a:t>
            </a:r>
            <a:r>
              <a:rPr lang="en-US" b="1" i="1" dirty="0" smtClean="0"/>
              <a:t>N</a:t>
            </a:r>
            <a:r>
              <a:rPr lang="en-US" dirty="0" smtClean="0"/>
              <a:t>: thesis defense</a:t>
            </a:r>
          </a:p>
          <a:p>
            <a:r>
              <a:rPr lang="en-US" i="1" dirty="0" smtClean="0"/>
              <a:t>Summer Internships</a:t>
            </a:r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263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A-Exam and B-exam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Year 3</a:t>
            </a:r>
            <a:r>
              <a:rPr lang="en-US" dirty="0"/>
              <a:t>:</a:t>
            </a:r>
            <a:r>
              <a:rPr lang="en-US" dirty="0" smtClean="0"/>
              <a:t> student presents </a:t>
            </a:r>
            <a:r>
              <a:rPr lang="en-US" dirty="0"/>
              <a:t>initial results are presented during a comprehensive oral evaluation, which is administered by the members of the student's Special Committee. The objective </a:t>
            </a:r>
            <a:r>
              <a:rPr lang="en-US" dirty="0" smtClean="0"/>
              <a:t>is </a:t>
            </a:r>
            <a:r>
              <a:rPr lang="en-US" dirty="0"/>
              <a:t>to evaluate a student's ability to undertake original research at the Ph.D. level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Year N</a:t>
            </a:r>
            <a:r>
              <a:rPr lang="en-US" dirty="0" smtClean="0"/>
              <a:t>: thesis defense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615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External Minor Requirement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Cornell </a:t>
            </a:r>
            <a:r>
              <a:rPr lang="en-US" dirty="0"/>
              <a:t>offers almost 90 </a:t>
            </a:r>
            <a:r>
              <a:rPr lang="en-US" dirty="0" smtClean="0"/>
              <a:t>fields, includes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Applied Mathematics</a:t>
            </a:r>
            <a:endParaRPr lang="en-US" dirty="0"/>
          </a:p>
          <a:p>
            <a:pPr lvl="1"/>
            <a:r>
              <a:rPr lang="en-US" dirty="0" smtClean="0"/>
              <a:t>Information Science</a:t>
            </a:r>
            <a:endParaRPr lang="en-US" dirty="0"/>
          </a:p>
          <a:p>
            <a:pPr lvl="1"/>
            <a:r>
              <a:rPr lang="en-US" dirty="0" smtClean="0"/>
              <a:t>Electrical and Computer Engineering</a:t>
            </a:r>
            <a:endParaRPr lang="en-US" dirty="0"/>
          </a:p>
          <a:p>
            <a:pPr lvl="1"/>
            <a:r>
              <a:rPr lang="en-US" dirty="0" smtClean="0"/>
              <a:t>Operations Research</a:t>
            </a:r>
          </a:p>
          <a:p>
            <a:pPr lvl="1"/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Business</a:t>
            </a:r>
          </a:p>
          <a:p>
            <a:pPr lvl="1"/>
            <a:r>
              <a:rPr lang="en-US" dirty="0" smtClean="0"/>
              <a:t>Music</a:t>
            </a:r>
          </a:p>
          <a:p>
            <a:pPr lvl="1"/>
            <a:r>
              <a:rPr lang="en-US" dirty="0" smtClean="0"/>
              <a:t>Theater</a:t>
            </a:r>
          </a:p>
          <a:p>
            <a:pPr lvl="1"/>
            <a:r>
              <a:rPr lang="en-US" dirty="0" smtClean="0"/>
              <a:t>Psychology</a:t>
            </a:r>
          </a:p>
          <a:p>
            <a:pPr lvl="1"/>
            <a:r>
              <a:rPr lang="en-US" dirty="0" smtClean="0"/>
              <a:t>Women's Studies</a:t>
            </a:r>
            <a:endParaRPr lang="en-US" dirty="0"/>
          </a:p>
          <a:p>
            <a:pPr lvl="1"/>
            <a:r>
              <a:rPr lang="en-US" dirty="0" smtClean="0"/>
              <a:t>Philosophy</a:t>
            </a:r>
          </a:p>
          <a:p>
            <a:pPr lvl="1"/>
            <a:r>
              <a:rPr lang="en-US" dirty="0" smtClean="0"/>
              <a:t>Finance</a:t>
            </a:r>
          </a:p>
          <a:p>
            <a:pPr lvl="1"/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646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Computer Science?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896" y="1245211"/>
            <a:ext cx="8104454" cy="493175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Problem Solving using Computers</a:t>
            </a:r>
          </a:p>
          <a:p>
            <a:r>
              <a:rPr lang="en-US" dirty="0" smtClean="0"/>
              <a:t>Many areas of CS:</a:t>
            </a:r>
          </a:p>
          <a:p>
            <a:pPr lvl="1"/>
            <a:r>
              <a:rPr lang="en-US" dirty="0" smtClean="0"/>
              <a:t>Machine Learning and Artificial Intelligence (AI)</a:t>
            </a:r>
          </a:p>
          <a:p>
            <a:pPr lvl="1"/>
            <a:r>
              <a:rPr lang="en-US" dirty="0" smtClean="0"/>
              <a:t>Data Science, Big Data</a:t>
            </a:r>
          </a:p>
          <a:p>
            <a:pPr lvl="1"/>
            <a:r>
              <a:rPr lang="en-US" dirty="0" smtClean="0"/>
              <a:t>Theory and Algorithms</a:t>
            </a:r>
          </a:p>
          <a:p>
            <a:pPr lvl="1"/>
            <a:r>
              <a:rPr lang="en-US" dirty="0" smtClean="0"/>
              <a:t>Programming Languages</a:t>
            </a:r>
          </a:p>
          <a:p>
            <a:pPr lvl="1"/>
            <a:r>
              <a:rPr lang="en-US" dirty="0" smtClean="0"/>
              <a:t>Scientific Computing</a:t>
            </a:r>
          </a:p>
          <a:p>
            <a:pPr lvl="1"/>
            <a:r>
              <a:rPr lang="en-US" dirty="0" smtClean="0"/>
              <a:t>Systems, Networking, and Databases</a:t>
            </a:r>
          </a:p>
          <a:p>
            <a:pPr lvl="1"/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Graphics</a:t>
            </a:r>
          </a:p>
          <a:p>
            <a:pPr lvl="1"/>
            <a:r>
              <a:rPr lang="en-US" dirty="0" smtClean="0"/>
              <a:t>Architecture</a:t>
            </a:r>
          </a:p>
          <a:p>
            <a:pPr lvl="1"/>
            <a:r>
              <a:rPr lang="en-US" dirty="0" smtClean="0"/>
              <a:t>Robotics</a:t>
            </a:r>
          </a:p>
          <a:p>
            <a:pPr lvl="1"/>
            <a:r>
              <a:rPr lang="en-US" dirty="0" smtClean="0"/>
              <a:t>Computational Biology</a:t>
            </a:r>
          </a:p>
          <a:p>
            <a:pPr lvl="1"/>
            <a:r>
              <a:rPr lang="en-US" dirty="0" smtClean="0"/>
              <a:t>Quantum Computing</a:t>
            </a:r>
          </a:p>
          <a:p>
            <a:pPr lvl="1"/>
            <a:r>
              <a:rPr lang="en-US" dirty="0" smtClean="0"/>
              <a:t>Human Computer Interfacing</a:t>
            </a:r>
          </a:p>
          <a:p>
            <a:pPr lvl="1"/>
            <a:r>
              <a:rPr lang="mr-IN" dirty="0" smtClean="0"/>
              <a:t>…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485510">
            <a:off x="4274817" y="5003125"/>
            <a:ext cx="45480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It’s not just programming!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2529981"/>
            <a:ext cx="35052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52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student “in good standing” will be funded by the department</a:t>
            </a:r>
          </a:p>
          <a:p>
            <a:pPr lvl="1"/>
            <a:r>
              <a:rPr lang="en-US" dirty="0" smtClean="0"/>
              <a:t>includes </a:t>
            </a:r>
            <a:r>
              <a:rPr lang="en-US" dirty="0"/>
              <a:t>tuition, health insurance, and </a:t>
            </a:r>
            <a:r>
              <a:rPr lang="en-US" dirty="0" smtClean="0"/>
              <a:t>stipend</a:t>
            </a:r>
          </a:p>
          <a:p>
            <a:pPr lvl="1"/>
            <a:r>
              <a:rPr lang="en-US" dirty="0"/>
              <a:t>stipend is $25,152 for nine months</a:t>
            </a:r>
            <a:endParaRPr lang="en-US" dirty="0" smtClean="0"/>
          </a:p>
          <a:p>
            <a:r>
              <a:rPr lang="en-US" dirty="0" smtClean="0"/>
              <a:t>Two semester T.A. requirement</a:t>
            </a:r>
          </a:p>
          <a:p>
            <a:pPr lvl="1"/>
            <a:r>
              <a:rPr lang="en-US" dirty="0" smtClean="0"/>
              <a:t>maximum 15 hours per week average</a:t>
            </a:r>
          </a:p>
          <a:p>
            <a:r>
              <a:rPr lang="en-US" dirty="0" smtClean="0"/>
              <a:t>Faculty typically pays for R.A. out of research funding for other semesters</a:t>
            </a:r>
          </a:p>
          <a:p>
            <a:r>
              <a:rPr lang="en-US" dirty="0" smtClean="0"/>
              <a:t>Apply for Fellowships!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243964"/>
            <a:ext cx="8299911" cy="493299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Upload </a:t>
            </a:r>
            <a:r>
              <a:rPr lang="en-US" i="1" dirty="0" smtClean="0"/>
              <a:t>on-line by December 15:</a:t>
            </a:r>
          </a:p>
          <a:p>
            <a:r>
              <a:rPr lang="en-US" dirty="0" smtClean="0"/>
              <a:t>Official transcripts </a:t>
            </a:r>
            <a:r>
              <a:rPr lang="en-US" dirty="0"/>
              <a:t>of all previous </a:t>
            </a:r>
            <a:r>
              <a:rPr lang="en-US" dirty="0" smtClean="0"/>
              <a:t>university </a:t>
            </a:r>
            <a:r>
              <a:rPr lang="en-US" dirty="0"/>
              <a:t>work</a:t>
            </a:r>
          </a:p>
          <a:p>
            <a:r>
              <a:rPr lang="en-US" dirty="0"/>
              <a:t>Statement of </a:t>
            </a:r>
            <a:r>
              <a:rPr lang="en-US" dirty="0" smtClean="0"/>
              <a:t>purpose</a:t>
            </a:r>
          </a:p>
          <a:p>
            <a:pPr lvl="1"/>
            <a:r>
              <a:rPr lang="en-US" dirty="0" smtClean="0"/>
              <a:t>your interests</a:t>
            </a:r>
          </a:p>
          <a:p>
            <a:pPr lvl="1"/>
            <a:r>
              <a:rPr lang="en-US" dirty="0" smtClean="0"/>
              <a:t>people you may want to work with</a:t>
            </a:r>
          </a:p>
          <a:p>
            <a:pPr lvl="1"/>
            <a:r>
              <a:rPr lang="en-US" dirty="0" smtClean="0"/>
              <a:t>research experience</a:t>
            </a:r>
            <a:endParaRPr lang="en-US" dirty="0"/>
          </a:p>
          <a:p>
            <a:r>
              <a:rPr lang="en-US" dirty="0" smtClean="0"/>
              <a:t>3 or more letters </a:t>
            </a:r>
            <a:r>
              <a:rPr lang="en-US" dirty="0"/>
              <a:t>of </a:t>
            </a:r>
            <a:r>
              <a:rPr lang="en-US" dirty="0" smtClean="0"/>
              <a:t>recommendation</a:t>
            </a:r>
          </a:p>
          <a:p>
            <a:pPr lvl="1"/>
            <a:r>
              <a:rPr lang="en-US" dirty="0" smtClean="0"/>
              <a:t>very important!!</a:t>
            </a:r>
            <a:endParaRPr lang="en-US" dirty="0"/>
          </a:p>
          <a:p>
            <a:r>
              <a:rPr lang="en-US" dirty="0"/>
              <a:t>GRE </a:t>
            </a:r>
            <a:r>
              <a:rPr lang="en-US" dirty="0" smtClean="0"/>
              <a:t>scores</a:t>
            </a:r>
          </a:p>
          <a:p>
            <a:pPr lvl="1"/>
            <a:r>
              <a:rPr lang="en-US" dirty="0" smtClean="0"/>
              <a:t>minimum 3.5 average or above</a:t>
            </a:r>
          </a:p>
          <a:p>
            <a:pPr lvl="1"/>
            <a:r>
              <a:rPr lang="en-US" dirty="0" smtClean="0"/>
              <a:t>suggested 500-verbal, 750-quantitative, 5.0/6.0 analytical</a:t>
            </a:r>
            <a:endParaRPr lang="en-US" dirty="0"/>
          </a:p>
          <a:p>
            <a:r>
              <a:rPr lang="en-US" dirty="0"/>
              <a:t>Proof of competence in English (TOEFL or IELTS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minimum: 15-listening, 20-reading, 20-writing, 22-speaking</a:t>
            </a:r>
          </a:p>
          <a:p>
            <a:r>
              <a:rPr lang="en-US" dirty="0" smtClean="0"/>
              <a:t>Class Standing: top 5%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828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i="1" dirty="0" smtClean="0"/>
              <a:t>Not</a:t>
            </a:r>
            <a:r>
              <a:rPr lang="en-US" dirty="0" smtClean="0"/>
              <a:t> To 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paid </a:t>
            </a:r>
            <a:r>
              <a:rPr lang="en-US" dirty="0"/>
              <a:t>agents, credentials services, or other paid professional </a:t>
            </a:r>
            <a:r>
              <a:rPr lang="en-US" dirty="0" smtClean="0"/>
              <a:t>assistance</a:t>
            </a:r>
          </a:p>
          <a:p>
            <a:r>
              <a:rPr lang="en-US" dirty="0" smtClean="0"/>
              <a:t>The </a:t>
            </a:r>
            <a:r>
              <a:rPr lang="en-US" dirty="0"/>
              <a:t>use of such services violates University policy, and may lead to the rejection of application materials, the revocation of an admissions offer, cancellation of admission, or involuntary withdrawal from the </a:t>
            </a:r>
            <a:r>
              <a:rPr lang="en-US" dirty="0" smtClean="0"/>
              <a:t>University</a:t>
            </a:r>
          </a:p>
          <a:p>
            <a:r>
              <a:rPr lang="en-US" dirty="0" smtClean="0"/>
              <a:t>Applying directly to faculty</a:t>
            </a:r>
          </a:p>
          <a:p>
            <a:pPr lvl="1"/>
            <a:r>
              <a:rPr lang="en-US" dirty="0" smtClean="0"/>
              <a:t>Students are selected by committee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265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Look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 smtClean="0"/>
              <a:t>No fixed formula</a:t>
            </a:r>
          </a:p>
          <a:p>
            <a:r>
              <a:rPr lang="en-US" dirty="0" smtClean="0"/>
              <a:t>A </a:t>
            </a:r>
            <a:r>
              <a:rPr lang="en-US" dirty="0"/>
              <a:t>coherent body of coursework with a high average grade in the A− to A+ </a:t>
            </a:r>
            <a:r>
              <a:rPr lang="en-US" dirty="0" smtClean="0"/>
              <a:t>range</a:t>
            </a:r>
            <a:endParaRPr lang="en-US" dirty="0"/>
          </a:p>
          <a:p>
            <a:r>
              <a:rPr lang="en-US" dirty="0"/>
              <a:t>Adequate mathematical </a:t>
            </a:r>
            <a:r>
              <a:rPr lang="en-US" dirty="0" smtClean="0"/>
              <a:t>background </a:t>
            </a:r>
            <a:endParaRPr lang="en-US" dirty="0"/>
          </a:p>
          <a:p>
            <a:r>
              <a:rPr lang="en-US" dirty="0" smtClean="0"/>
              <a:t>Research experience</a:t>
            </a:r>
          </a:p>
          <a:p>
            <a:r>
              <a:rPr lang="en-US" dirty="0" smtClean="0"/>
              <a:t>Letters of recommendation</a:t>
            </a:r>
            <a:endParaRPr lang="en-US" dirty="0"/>
          </a:p>
          <a:p>
            <a:r>
              <a:rPr lang="en-US" dirty="0" smtClean="0"/>
              <a:t>An </a:t>
            </a:r>
            <a:r>
              <a:rPr lang="en-US" dirty="0"/>
              <a:t>applicant whose record is weaker in some respect (e.g., GRE scores) may be admitted if strength is revealed in some other respect (e.g., exceptional letters of recommendation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757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0" y="19789"/>
            <a:ext cx="9144000" cy="68382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Summary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 impact</a:t>
            </a:r>
          </a:p>
          <a:p>
            <a:r>
              <a:rPr lang="en-US" dirty="0" smtClean="0"/>
              <a:t>Highly collaborative</a:t>
            </a:r>
          </a:p>
          <a:p>
            <a:r>
              <a:rPr lang="en-US" dirty="0" smtClean="0"/>
              <a:t>Well resourced</a:t>
            </a:r>
          </a:p>
          <a:p>
            <a:pPr marL="0" indent="0">
              <a:buNone/>
            </a:pPr>
            <a:r>
              <a:rPr lang="en-US" dirty="0" smtClean="0"/>
              <a:t>… an exciting place to be!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977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Top ranked: MIT, Stanford, Berkeley, CMU</a:t>
            </a:r>
          </a:p>
          <a:p>
            <a:r>
              <a:rPr lang="en-US" dirty="0" smtClean="0"/>
              <a:t>Next: Cornell, Princeton, UW, UCSD,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Next: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Ranking uses arbitrary formula</a:t>
            </a:r>
          </a:p>
          <a:p>
            <a:pPr lvl="1"/>
            <a:r>
              <a:rPr lang="en-US" dirty="0" smtClean="0"/>
              <a:t>Absolute amount of funding, instead of funding / faculty</a:t>
            </a:r>
          </a:p>
          <a:p>
            <a:r>
              <a:rPr lang="en-US" dirty="0" smtClean="0"/>
              <a:t>Ranking isn’t “One Size Fits All”</a:t>
            </a:r>
          </a:p>
          <a:p>
            <a:pPr lvl="1"/>
            <a:r>
              <a:rPr lang="en-US" dirty="0" smtClean="0"/>
              <a:t>different schools best for different students</a:t>
            </a:r>
          </a:p>
          <a:p>
            <a:endParaRPr lang="en-US" dirty="0" smtClean="0"/>
          </a:p>
          <a:p>
            <a:r>
              <a:rPr lang="en-US" dirty="0" smtClean="0"/>
              <a:t>Apply to different levels</a:t>
            </a:r>
          </a:p>
          <a:p>
            <a:pPr lvl="1"/>
            <a:r>
              <a:rPr lang="en-US" dirty="0" smtClean="0"/>
              <a:t>“reach” schools</a:t>
            </a:r>
          </a:p>
          <a:p>
            <a:pPr lvl="1"/>
            <a:r>
              <a:rPr lang="en-US" dirty="0" smtClean="0"/>
              <a:t>“safety” schools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931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7-10-23 03.52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072" y="19789"/>
            <a:ext cx="59844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14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Select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Whom would you like to work with?</a:t>
            </a:r>
          </a:p>
          <a:p>
            <a:pPr lvl="1"/>
            <a:r>
              <a:rPr lang="en-US" dirty="0" smtClean="0"/>
              <a:t>look for faculty and research web pages</a:t>
            </a:r>
          </a:p>
          <a:p>
            <a:pPr lvl="1"/>
            <a:r>
              <a:rPr lang="en-US" dirty="0" smtClean="0"/>
              <a:t>changes very quickly from year to year!</a:t>
            </a:r>
          </a:p>
          <a:p>
            <a:pPr lvl="2"/>
            <a:r>
              <a:rPr lang="en-US" dirty="0" smtClean="0"/>
              <a:t>faculty move or retire</a:t>
            </a:r>
          </a:p>
          <a:p>
            <a:pPr lvl="2"/>
            <a:r>
              <a:rPr lang="en-US" dirty="0" smtClean="0"/>
              <a:t>new </a:t>
            </a:r>
            <a:r>
              <a:rPr lang="en-US" smtClean="0"/>
              <a:t>faculty hired</a:t>
            </a:r>
            <a:endParaRPr lang="en-US" dirty="0" smtClean="0"/>
          </a:p>
          <a:p>
            <a:r>
              <a:rPr lang="en-US" dirty="0" smtClean="0"/>
              <a:t>Where would you like to live?</a:t>
            </a:r>
          </a:p>
          <a:p>
            <a:pPr lvl="1"/>
            <a:r>
              <a:rPr lang="en-US" dirty="0" smtClean="0"/>
              <a:t>four years is not as long as you think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223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CS Used For?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419" y="1103181"/>
            <a:ext cx="8557717" cy="470775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Computers, Mobile Phones, etc.</a:t>
            </a:r>
          </a:p>
          <a:p>
            <a:r>
              <a:rPr lang="en-US" dirty="0" smtClean="0"/>
              <a:t>Word processing, spreadsheets, etc.</a:t>
            </a:r>
          </a:p>
          <a:p>
            <a:r>
              <a:rPr lang="en-US" dirty="0" smtClean="0"/>
              <a:t>Computer games, computer animation</a:t>
            </a:r>
          </a:p>
          <a:p>
            <a:r>
              <a:rPr lang="en-US" dirty="0" smtClean="0"/>
              <a:t>Self-driving cars and trucks, robots,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The “Web”</a:t>
            </a:r>
          </a:p>
          <a:p>
            <a:r>
              <a:rPr lang="en-US" dirty="0" smtClean="0"/>
              <a:t>Apps and “The Cloud”</a:t>
            </a:r>
          </a:p>
          <a:p>
            <a:pPr lvl="1"/>
            <a:r>
              <a:rPr lang="en-US" dirty="0" smtClean="0"/>
              <a:t>Google Search, Facebook, </a:t>
            </a:r>
            <a:r>
              <a:rPr lang="en-US" dirty="0" err="1" smtClean="0"/>
              <a:t>WhatsApp</a:t>
            </a:r>
            <a:r>
              <a:rPr lang="en-US" dirty="0" smtClean="0"/>
              <a:t>, </a:t>
            </a:r>
            <a:r>
              <a:rPr lang="en-US" dirty="0" err="1" smtClean="0"/>
              <a:t>Instagram</a:t>
            </a:r>
            <a:r>
              <a:rPr lang="en-US" dirty="0" smtClean="0"/>
              <a:t>, ...</a:t>
            </a:r>
          </a:p>
          <a:p>
            <a:pPr lvl="1"/>
            <a:r>
              <a:rPr lang="en-US" dirty="0" err="1" smtClean="0"/>
              <a:t>Uber</a:t>
            </a:r>
            <a:r>
              <a:rPr lang="en-US" dirty="0" smtClean="0"/>
              <a:t>, Amazon, eBay,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err="1" smtClean="0"/>
              <a:t>Blockchains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Cryptocurrencies</a:t>
            </a:r>
            <a:endParaRPr lang="en-US" dirty="0" smtClean="0"/>
          </a:p>
          <a:p>
            <a:r>
              <a:rPr lang="en-US" dirty="0" smtClean="0"/>
              <a:t>Smart home, smart farm, smart city,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Air Traffic Control, Power Grid, etc.</a:t>
            </a:r>
          </a:p>
          <a:p>
            <a:r>
              <a:rPr lang="en-US" dirty="0" smtClean="0"/>
              <a:t>Modern health care</a:t>
            </a:r>
          </a:p>
          <a:p>
            <a:r>
              <a:rPr lang="en-US" dirty="0" smtClean="0"/>
              <a:t>much much more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34043" y="6009946"/>
            <a:ext cx="67824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What are your favorite computer apps?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016" y="183302"/>
            <a:ext cx="3492500" cy="2324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016" y="3589410"/>
            <a:ext cx="3492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77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Career Paths in 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8445" y="1158046"/>
            <a:ext cx="8479405" cy="501891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Become a programmer</a:t>
            </a:r>
          </a:p>
          <a:p>
            <a:pPr lvl="1"/>
            <a:r>
              <a:rPr lang="en-US" dirty="0" smtClean="0"/>
              <a:t>specialize in robots, computer games, or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Become a web designer</a:t>
            </a:r>
          </a:p>
          <a:p>
            <a:pPr lvl="1"/>
            <a:r>
              <a:rPr lang="en-US" dirty="0" smtClean="0"/>
              <a:t>build nice web sites</a:t>
            </a:r>
          </a:p>
          <a:p>
            <a:r>
              <a:rPr lang="en-US" dirty="0" smtClean="0"/>
              <a:t>Become a data analyst</a:t>
            </a:r>
          </a:p>
          <a:p>
            <a:pPr lvl="1"/>
            <a:r>
              <a:rPr lang="en-US" dirty="0" smtClean="0"/>
              <a:t>collect data and figure out what it means</a:t>
            </a:r>
          </a:p>
          <a:p>
            <a:r>
              <a:rPr lang="en-US" dirty="0" smtClean="0"/>
              <a:t>Become a systems/network/database administrator</a:t>
            </a:r>
          </a:p>
          <a:p>
            <a:pPr lvl="1"/>
            <a:r>
              <a:rPr lang="en-US" dirty="0" smtClean="0"/>
              <a:t>maintains systems, email, computer networks, etc.</a:t>
            </a:r>
          </a:p>
          <a:p>
            <a:r>
              <a:rPr lang="en-US" dirty="0" smtClean="0"/>
              <a:t>Become an entrepreneur</a:t>
            </a:r>
          </a:p>
          <a:p>
            <a:pPr lvl="1"/>
            <a:r>
              <a:rPr lang="en-US" dirty="0" smtClean="0"/>
              <a:t>start a company (consulting, new tech, etc.)</a:t>
            </a:r>
          </a:p>
          <a:p>
            <a:r>
              <a:rPr lang="en-US" dirty="0" smtClean="0"/>
              <a:t>Become a professor</a:t>
            </a:r>
          </a:p>
          <a:p>
            <a:pPr lvl="1"/>
            <a:r>
              <a:rPr lang="en-US" dirty="0" smtClean="0"/>
              <a:t>come up with new uses for computers, and teach students about computer science</a:t>
            </a:r>
          </a:p>
          <a:p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093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2046" y="1805506"/>
            <a:ext cx="86212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There are many high paying CS jobs out there!!</a:t>
            </a:r>
          </a:p>
          <a:p>
            <a:endParaRPr lang="en-US" sz="3200" dirty="0">
              <a:solidFill>
                <a:srgbClr val="FF0000"/>
              </a:solidFill>
            </a:endParaRPr>
          </a:p>
          <a:p>
            <a:r>
              <a:rPr lang="en-US" sz="3200" dirty="0" smtClean="0">
                <a:solidFill>
                  <a:srgbClr val="FF0000"/>
                </a:solidFill>
              </a:rPr>
              <a:t>Almost every industry needs CS experts</a:t>
            </a:r>
          </a:p>
          <a:p>
            <a:endParaRPr lang="en-US" sz="3200" dirty="0">
              <a:solidFill>
                <a:srgbClr val="FF0000"/>
              </a:solidFill>
            </a:endParaRPr>
          </a:p>
          <a:p>
            <a:r>
              <a:rPr lang="en-US" sz="3200" dirty="0" smtClean="0">
                <a:solidFill>
                  <a:srgbClr val="FF0000"/>
                </a:solidFill>
              </a:rPr>
              <a:t>International opportunities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370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Career Path in 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45352"/>
            <a:ext cx="7886700" cy="4831611"/>
          </a:xfrm>
        </p:spPr>
        <p:txBody>
          <a:bodyPr>
            <a:normAutofit/>
          </a:bodyPr>
          <a:lstStyle/>
          <a:p>
            <a:r>
              <a:rPr lang="en-US" dirty="0" smtClean="0"/>
              <a:t>I was born and grew up in Amsterdam</a:t>
            </a:r>
          </a:p>
          <a:p>
            <a:r>
              <a:rPr lang="en-US" dirty="0" smtClean="0"/>
              <a:t>I liked building electronic stuff in high school</a:t>
            </a:r>
          </a:p>
          <a:p>
            <a:pPr lvl="1"/>
            <a:r>
              <a:rPr lang="en-US" dirty="0" smtClean="0"/>
              <a:t>even built some small computers</a:t>
            </a:r>
          </a:p>
          <a:p>
            <a:r>
              <a:rPr lang="en-US" dirty="0" smtClean="0"/>
              <a:t>Studied mathematics in university</a:t>
            </a:r>
          </a:p>
          <a:p>
            <a:pPr lvl="1"/>
            <a:r>
              <a:rPr lang="en-US" dirty="0" smtClean="0"/>
              <a:t>but quickly specialized in programming</a:t>
            </a:r>
          </a:p>
          <a:p>
            <a:r>
              <a:rPr lang="en-US" dirty="0" smtClean="0"/>
              <a:t>Became a “Research Assistant” to a computer science professor</a:t>
            </a:r>
          </a:p>
          <a:p>
            <a:r>
              <a:rPr lang="en-US" dirty="0" smtClean="0"/>
              <a:t>Became a Ph.D. student</a:t>
            </a:r>
          </a:p>
          <a:p>
            <a:r>
              <a:rPr lang="en-US" dirty="0" smtClean="0"/>
              <a:t>After my degree, I did a “</a:t>
            </a:r>
            <a:r>
              <a:rPr lang="en-US" dirty="0" err="1" smtClean="0"/>
              <a:t>postdoctorate</a:t>
            </a:r>
            <a:r>
              <a:rPr lang="en-US" dirty="0" smtClean="0"/>
              <a:t>” at Cornell University in the United States</a:t>
            </a:r>
          </a:p>
        </p:txBody>
      </p:sp>
    </p:spTree>
    <p:extLst>
      <p:ext uri="{BB962C8B-B14F-4D97-AF65-F5344CB8AC3E}">
        <p14:creationId xmlns:p14="http://schemas.microsoft.com/office/powerpoint/2010/main" val="2563887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Career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4131"/>
            <a:ext cx="7886700" cy="4351338"/>
          </a:xfrm>
        </p:spPr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 worked for AT&amp;T Bell Labs in 1990</a:t>
            </a:r>
          </a:p>
          <a:p>
            <a:r>
              <a:rPr lang="en-US" dirty="0" smtClean="0"/>
              <a:t>Started a research position at Cornell in 1991</a:t>
            </a:r>
          </a:p>
          <a:p>
            <a:r>
              <a:rPr lang="en-US" dirty="0" smtClean="0"/>
              <a:t>Co-founded two software development companies in </a:t>
            </a:r>
            <a:r>
              <a:rPr lang="en-US" smtClean="0"/>
              <a:t>late nineties</a:t>
            </a:r>
          </a:p>
          <a:p>
            <a:pPr lvl="1"/>
            <a:r>
              <a:rPr lang="en-US" smtClean="0"/>
              <a:t>One </a:t>
            </a:r>
            <a:r>
              <a:rPr lang="en-US" dirty="0" smtClean="0"/>
              <a:t>sold to Microsoft, other to Amazon</a:t>
            </a:r>
          </a:p>
          <a:p>
            <a:r>
              <a:rPr lang="en-US" dirty="0" smtClean="0"/>
              <a:t>Started another company last year with Prof. </a:t>
            </a:r>
            <a:r>
              <a:rPr lang="en-US" dirty="0" err="1" smtClean="0"/>
              <a:t>Weatherspoon</a:t>
            </a:r>
            <a:endParaRPr lang="en-US" dirty="0" smtClean="0"/>
          </a:p>
          <a:p>
            <a:r>
              <a:rPr lang="en-US" dirty="0" smtClean="0"/>
              <a:t>Also still a professor at Cornell</a:t>
            </a:r>
          </a:p>
        </p:txBody>
      </p:sp>
    </p:spTree>
    <p:extLst>
      <p:ext uri="{BB962C8B-B14F-4D97-AF65-F5344CB8AC3E}">
        <p14:creationId xmlns:p14="http://schemas.microsoft.com/office/powerpoint/2010/main" val="2827174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Cornell:</a:t>
            </a:r>
            <a:br>
              <a:rPr lang="en-US" b="1" dirty="0" smtClean="0"/>
            </a:br>
            <a:r>
              <a:rPr lang="en-US" b="1" dirty="0"/>
              <a:t> </a:t>
            </a:r>
            <a:r>
              <a:rPr lang="en-US" b="1" dirty="0" smtClean="0"/>
              <a:t>     A Special View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93" y="1973907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Originally:  Focus on qualitative innovations:</a:t>
            </a:r>
          </a:p>
          <a:p>
            <a:pPr lvl="1"/>
            <a:r>
              <a:rPr lang="en-US" dirty="0" smtClean="0"/>
              <a:t>Hardware was getting faster, and qualitative properties only became more important</a:t>
            </a:r>
          </a:p>
          <a:p>
            <a:r>
              <a:rPr lang="en-US" dirty="0" smtClean="0"/>
              <a:t>Subsequently:   Add researchers who also engineer</a:t>
            </a:r>
          </a:p>
          <a:p>
            <a:pPr lvl="1"/>
            <a:r>
              <a:rPr lang="en-US" dirty="0" smtClean="0"/>
              <a:t>Work is still principled;  contributions are more about ideas than artifacts.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“Build first” [them]   </a:t>
            </a:r>
            <a:r>
              <a:rPr lang="en-US" i="1" dirty="0" smtClean="0"/>
              <a:t>versus</a:t>
            </a:r>
            <a:r>
              <a:rPr lang="en-US" dirty="0" smtClean="0"/>
              <a:t>   “Think first” [us]</a:t>
            </a:r>
          </a:p>
          <a:p>
            <a:pPr lvl="1"/>
            <a:r>
              <a:rPr lang="en-US" dirty="0" smtClean="0"/>
              <a:t>Building first to discover the important problems</a:t>
            </a:r>
          </a:p>
          <a:p>
            <a:pPr lvl="1"/>
            <a:r>
              <a:rPr lang="en-US" dirty="0" smtClean="0"/>
              <a:t>Building second to validate assumptions and thesis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384" y="19789"/>
            <a:ext cx="4235615" cy="18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10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Cornell: very pretty!</a:t>
            </a:r>
            <a:endParaRPr lang="en-US" dirty="0"/>
          </a:p>
        </p:txBody>
      </p:sp>
      <p:pic>
        <p:nvPicPr>
          <p:cNvPr id="4" name="Picture 3" descr="Unknow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70" y="1238211"/>
            <a:ext cx="3302000" cy="2463800"/>
          </a:xfrm>
          <a:prstGeom prst="rect">
            <a:avLst/>
          </a:prstGeom>
        </p:spPr>
      </p:pic>
      <p:pic>
        <p:nvPicPr>
          <p:cNvPr id="5" name="Picture 4" descr="Unknow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319" y="1174750"/>
            <a:ext cx="3606800" cy="2247900"/>
          </a:xfrm>
          <a:prstGeom prst="rect">
            <a:avLst/>
          </a:prstGeom>
        </p:spPr>
      </p:pic>
      <p:pic>
        <p:nvPicPr>
          <p:cNvPr id="6" name="Picture 5" descr="Unknow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70" y="3953966"/>
            <a:ext cx="4203700" cy="1930400"/>
          </a:xfrm>
          <a:prstGeom prst="rect">
            <a:avLst/>
          </a:prstGeom>
        </p:spPr>
      </p:pic>
      <p:pic>
        <p:nvPicPr>
          <p:cNvPr id="7" name="Picture 6" descr="imag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453" y="3702011"/>
            <a:ext cx="31877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66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12603</TotalTime>
  <Words>1326</Words>
  <Application>Microsoft Macintosh PowerPoint</Application>
  <PresentationFormat>On-screen Show (4:3)</PresentationFormat>
  <Paragraphs>242</Paragraphs>
  <Slides>27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Computer Science: What, and Why? </vt:lpstr>
      <vt:lpstr>What is Computer Science?</vt:lpstr>
      <vt:lpstr>What is CS Used For?</vt:lpstr>
      <vt:lpstr>Career Paths in CS</vt:lpstr>
      <vt:lpstr>PowerPoint Presentation</vt:lpstr>
      <vt:lpstr>My Career Path in CS</vt:lpstr>
      <vt:lpstr>Career cont’d</vt:lpstr>
      <vt:lpstr>Cornell:       A Special View</vt:lpstr>
      <vt:lpstr>Cornell: very pretty!</vt:lpstr>
      <vt:lpstr>Ithaca</vt:lpstr>
      <vt:lpstr>Ithaca Winter</vt:lpstr>
      <vt:lpstr>Cornell Activities, Clubs, and Classes</vt:lpstr>
      <vt:lpstr>CornellTech in NYC</vt:lpstr>
      <vt:lpstr>More on Cornell Computer Science</vt:lpstr>
      <vt:lpstr>Cornell C.S. areas of research</vt:lpstr>
      <vt:lpstr>Faculty and Students</vt:lpstr>
      <vt:lpstr>Program Structure</vt:lpstr>
      <vt:lpstr>A-Exam and B-exam</vt:lpstr>
      <vt:lpstr>External Minor Requirement</vt:lpstr>
      <vt:lpstr>Funding</vt:lpstr>
      <vt:lpstr>Admission</vt:lpstr>
      <vt:lpstr>What Not To Do</vt:lpstr>
      <vt:lpstr>What We Look For</vt:lpstr>
      <vt:lpstr>Summary</vt:lpstr>
      <vt:lpstr>Other programs</vt:lpstr>
      <vt:lpstr>PowerPoint Presentation</vt:lpstr>
      <vt:lpstr>How To Select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Systems@Cornell</dc:title>
  <dc:creator>Microsoft Office User</dc:creator>
  <cp:lastModifiedBy>Robbert Van Renesse</cp:lastModifiedBy>
  <cp:revision>82</cp:revision>
  <cp:lastPrinted>2016-03-16T14:38:31Z</cp:lastPrinted>
  <dcterms:created xsi:type="dcterms:W3CDTF">2016-02-24T18:45:31Z</dcterms:created>
  <dcterms:modified xsi:type="dcterms:W3CDTF">2019-01-09T19:57:02Z</dcterms:modified>
</cp:coreProperties>
</file>